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5"/>
  </p:notesMasterIdLst>
  <p:sldIdLst>
    <p:sldId id="256" r:id="rId5"/>
    <p:sldId id="284" r:id="rId6"/>
    <p:sldId id="257" r:id="rId7"/>
    <p:sldId id="275" r:id="rId8"/>
    <p:sldId id="267" r:id="rId9"/>
    <p:sldId id="268" r:id="rId10"/>
    <p:sldId id="269" r:id="rId11"/>
    <p:sldId id="270" r:id="rId12"/>
    <p:sldId id="259" r:id="rId13"/>
    <p:sldId id="273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58" r:id="rId23"/>
    <p:sldId id="265" r:id="rId24"/>
  </p:sldIdLst>
  <p:sldSz cx="12192000" cy="6858000"/>
  <p:notesSz cx="6858000" cy="9144000"/>
  <p:defaultTextStyle>
    <a:defPPr>
      <a:defRPr lang="en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952E"/>
    <a:srgbClr val="34849B"/>
    <a:srgbClr val="529DBA"/>
    <a:srgbClr val="000000"/>
    <a:srgbClr val="7298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86406"/>
  </p:normalViewPr>
  <p:slideViewPr>
    <p:cSldViewPr snapToGrid="0">
      <p:cViewPr varScale="1">
        <p:scale>
          <a:sx n="123" d="100"/>
          <a:sy n="123" d="100"/>
        </p:scale>
        <p:origin x="114" y="23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1824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7154E5-744F-B944-B3AD-CA4CFE4B0872}" type="datetimeFigureOut">
              <a:rPr lang="en-SI" smtClean="0"/>
              <a:t>04/28/2026</a:t>
            </a:fld>
            <a:endParaRPr lang="en-S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S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D881A-738F-2C4B-9195-2FF51AEABD61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6107894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D881A-738F-2C4B-9195-2FF51AEABD61}" type="slidenum">
              <a:rPr lang="en-SI" smtClean="0"/>
              <a:t>1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40022251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D881A-738F-2C4B-9195-2FF51AEABD61}" type="slidenum">
              <a:rPr lang="en-SI" smtClean="0"/>
              <a:t>11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10673534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D881A-738F-2C4B-9195-2FF51AEABD61}" type="slidenum">
              <a:rPr lang="en-SI" smtClean="0"/>
              <a:t>12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13604159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D881A-738F-2C4B-9195-2FF51AEABD61}" type="slidenum">
              <a:rPr lang="en-SI" smtClean="0"/>
              <a:t>13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13405864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D881A-738F-2C4B-9195-2FF51AEABD61}" type="slidenum">
              <a:rPr lang="en-SI" smtClean="0"/>
              <a:t>14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32162732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D881A-738F-2C4B-9195-2FF51AEABD61}" type="slidenum">
              <a:rPr lang="en-SI" smtClean="0"/>
              <a:t>15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10405597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D881A-738F-2C4B-9195-2FF51AEABD61}" type="slidenum">
              <a:rPr lang="en-SI" smtClean="0"/>
              <a:t>16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37286215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D881A-738F-2C4B-9195-2FF51AEABD61}" type="slidenum">
              <a:rPr lang="en-SI" smtClean="0"/>
              <a:t>17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15141787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D881A-738F-2C4B-9195-2FF51AEABD61}" type="slidenum">
              <a:rPr lang="en-SI" smtClean="0"/>
              <a:t>18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28513701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D881A-738F-2C4B-9195-2FF51AEABD61}" type="slidenum">
              <a:rPr lang="en-SI" smtClean="0"/>
              <a:t>19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33077926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I" dirty="0"/>
          </a:p>
          <a:p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D881A-738F-2C4B-9195-2FF51AEABD61}" type="slidenum">
              <a:rPr lang="en-SI" smtClean="0"/>
              <a:t>20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17122074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D881A-738F-2C4B-9195-2FF51AEABD61}" type="slidenum">
              <a:rPr lang="en-SI" smtClean="0"/>
              <a:t>3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42435040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D881A-738F-2C4B-9195-2FF51AEABD61}" type="slidenum">
              <a:rPr lang="en-SI" smtClean="0"/>
              <a:t>4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487924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D881A-738F-2C4B-9195-2FF51AEABD61}" type="slidenum">
              <a:rPr lang="en-SI" smtClean="0"/>
              <a:t>5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20101287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D881A-738F-2C4B-9195-2FF51AEABD61}" type="slidenum">
              <a:rPr lang="en-SI" smtClean="0"/>
              <a:t>6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11295066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D881A-738F-2C4B-9195-2FF51AEABD61}" type="slidenum">
              <a:rPr lang="en-SI" smtClean="0"/>
              <a:t>7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36184749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D881A-738F-2C4B-9195-2FF51AEABD61}" type="slidenum">
              <a:rPr lang="en-SI" smtClean="0"/>
              <a:t>8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32930798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D881A-738F-2C4B-9195-2FF51AEABD61}" type="slidenum">
              <a:rPr lang="en-SI" smtClean="0"/>
              <a:t>9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23427593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D881A-738F-2C4B-9195-2FF51AEABD61}" type="slidenum">
              <a:rPr lang="en-SI" smtClean="0"/>
              <a:t>10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2191733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742A219-5962-4012-9F43-4FF7586FEC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52" y="0"/>
            <a:ext cx="1216549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4C205B-ADB9-011D-2762-9019B19113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9471" y="1322719"/>
            <a:ext cx="9144000" cy="2387600"/>
          </a:xfrm>
        </p:spPr>
        <p:txBody>
          <a:bodyPr lIns="0" tIns="0" rIns="0" bIns="0" anchor="b">
            <a:normAutofit/>
          </a:bodyPr>
          <a:lstStyle>
            <a:lvl1pPr algn="l">
              <a:defRPr sz="4400" b="1">
                <a:solidFill>
                  <a:srgbClr val="34849B"/>
                </a:solidFill>
                <a:latin typeface="+mn-lt"/>
              </a:defRPr>
            </a:lvl1pPr>
          </a:lstStyle>
          <a:p>
            <a:r>
              <a:rPr lang="en-GB" dirty="0"/>
              <a:t>Click to edit Master title style</a:t>
            </a:r>
            <a:endParaRPr lang="en-SI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D9B95F-65FE-4E22-9DBA-D94F273A05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19471" y="3802394"/>
            <a:ext cx="9144000" cy="1655762"/>
          </a:xfrm>
        </p:spPr>
        <p:txBody>
          <a:bodyPr lIns="0" tIns="0" rIns="0" bIns="0"/>
          <a:lstStyle>
            <a:lvl1pPr marL="0" indent="0" algn="l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SI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706E14-17A0-98B2-293C-595E1B7A5C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19471" y="5093446"/>
            <a:ext cx="2743200" cy="365125"/>
          </a:xfrm>
        </p:spPr>
        <p:txBody>
          <a:bodyPr lIns="0" tIns="0" rIns="0" bIns="0"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F6B9C44D-7B1F-5A4C-88A7-E7FC73F61075}" type="datetimeFigureOut">
              <a:rPr lang="en-SI" smtClean="0"/>
              <a:pPr/>
              <a:t>04/28/2026</a:t>
            </a:fld>
            <a:endParaRPr lang="en-SI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08D0239B-083F-4239-9EEC-46C6545CEC43}"/>
              </a:ext>
            </a:extLst>
          </p:cNvPr>
          <p:cNvSpPr txBox="1">
            <a:spLocks/>
          </p:cNvSpPr>
          <p:nvPr userDrawn="1"/>
        </p:nvSpPr>
        <p:spPr>
          <a:xfrm>
            <a:off x="942113" y="6367779"/>
            <a:ext cx="10479498" cy="829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l-SI" altLang="sl-SI" sz="1000" b="0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Arial Unicode MS"/>
              </a:rPr>
              <a:t>Projekt KRPAN - Krepitev Raziskovalne Podpore in Aktivnosti za Napredek na evropskih raziskovalnih projektih sofinancirata Republika Slovenija, Ministrstvo visoko šolstvo, znanost in inovacije ter Evropska unija – </a:t>
            </a:r>
            <a:r>
              <a:rPr kumimoji="0" lang="sl-SI" altLang="sl-SI" sz="1000" b="0" i="0" u="none" strike="noStrike" cap="none" normalizeH="0" baseline="0" dirty="0" err="1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Arial Unicode MS"/>
              </a:rPr>
              <a:t>NextGenerationEU</a:t>
            </a:r>
            <a:r>
              <a:rPr kumimoji="0" lang="sl-SI" altLang="sl-SI" sz="1000" b="0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Arial Unicode MS"/>
              </a:rPr>
              <a:t>.</a:t>
            </a:r>
            <a:r>
              <a:rPr kumimoji="0" lang="sl-SI" altLang="sl-SI" sz="1000" b="0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endParaRPr kumimoji="0" lang="sl-SI" altLang="sl-SI" sz="1000" b="0" i="0" u="none" strike="noStrike" cap="none" normalizeH="0" baseline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04102B1-419D-4C35-BE89-50076363972D}"/>
              </a:ext>
            </a:extLst>
          </p:cNvPr>
          <p:cNvSpPr/>
          <p:nvPr userDrawn="1"/>
        </p:nvSpPr>
        <p:spPr>
          <a:xfrm>
            <a:off x="998867" y="5432697"/>
            <a:ext cx="10194266" cy="64800"/>
          </a:xfrm>
          <a:prstGeom prst="rect">
            <a:avLst/>
          </a:prstGeom>
          <a:solidFill>
            <a:srgbClr val="3484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dirty="0"/>
              <a:t>             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B0A717-5FC0-49C9-B2C1-C93E82E41DB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7708" y="5608619"/>
            <a:ext cx="10136584" cy="731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6890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749D84-2208-4964-BD14-BE86332B9AB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52" y="0"/>
            <a:ext cx="1216549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3A0F583-BE8F-2C19-8F8D-B3F8D7387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lang="en-SI" sz="3600" b="1" kern="1200" dirty="0">
                <a:solidFill>
                  <a:srgbClr val="3484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GB" dirty="0"/>
              <a:t>Click to edit Master title style</a:t>
            </a:r>
            <a:endParaRPr lang="en-S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7CA021-6A7E-89DE-1F99-A1F6DBDC03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tx1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1pPr>
            <a:lvl2pPr>
              <a:buClr>
                <a:schemeClr val="tx1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2pPr>
            <a:lvl3pPr>
              <a:buClr>
                <a:schemeClr val="tx1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3pPr>
            <a:lvl4pPr>
              <a:buClr>
                <a:schemeClr val="tx1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4pPr>
            <a:lvl5pPr>
              <a:buClr>
                <a:schemeClr val="tx1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SI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959A9A-7023-FCA7-F0BC-1653645CAD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F6B9C44D-7B1F-5A4C-88A7-E7FC73F61075}" type="datetimeFigureOut">
              <a:rPr lang="en-SI" smtClean="0"/>
              <a:pPr/>
              <a:t>04/28/2026</a:t>
            </a:fld>
            <a:endParaRPr lang="en-SI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E0F956-BD79-2A36-2ECA-F20495025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SI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A21680-927E-C7E0-7630-8389E644EE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0CD05235-E742-F442-9563-060F9CBEAF7E}" type="slidenum">
              <a:rPr lang="en-SI" smtClean="0"/>
              <a:pPr/>
              <a:t>‹#›</a:t>
            </a:fld>
            <a:endParaRPr lang="en-SI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EA1D2F9-3F4A-4E2F-B737-7CF1DD03491D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solidFill>
            <a:srgbClr val="3484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dirty="0"/>
              <a:t>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1628399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441DB93-2D4E-412D-8933-BBE12B73B1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52" y="0"/>
            <a:ext cx="1216549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B8FAE65-89F8-ECD1-63E3-F0D760A73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lang="en-SI" sz="3600" b="1" kern="1200" dirty="0">
                <a:solidFill>
                  <a:srgbClr val="3484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GB" dirty="0"/>
              <a:t>Click to edit Master title style</a:t>
            </a:r>
            <a:endParaRPr lang="en-S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D4627B-0CFD-72EE-BBAC-8A114D8EA5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buClr>
                <a:srgbClr val="66952E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1pPr>
            <a:lvl2pPr>
              <a:buClr>
                <a:srgbClr val="66952E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2pPr>
            <a:lvl3pPr>
              <a:buClr>
                <a:srgbClr val="66952E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3pPr>
            <a:lvl4pPr>
              <a:buClr>
                <a:srgbClr val="66952E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4pPr>
            <a:lvl5pPr>
              <a:buClr>
                <a:srgbClr val="66952E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SI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78B7C0-444C-73D0-6536-B4246DBD7E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buClr>
                <a:srgbClr val="66952E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1pPr>
            <a:lvl2pPr>
              <a:buClr>
                <a:srgbClr val="66952E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2pPr>
            <a:lvl3pPr>
              <a:buClr>
                <a:srgbClr val="66952E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3pPr>
            <a:lvl4pPr>
              <a:buClr>
                <a:srgbClr val="66952E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4pPr>
            <a:lvl5pPr>
              <a:buClr>
                <a:srgbClr val="66952E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SI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39E5B3-A5CE-7D54-6071-3D91FBFBB9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F6B9C44D-7B1F-5A4C-88A7-E7FC73F61075}" type="datetimeFigureOut">
              <a:rPr lang="en-SI" smtClean="0"/>
              <a:pPr/>
              <a:t>04/28/2026</a:t>
            </a:fld>
            <a:endParaRPr lang="en-SI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6017B9-5257-41CB-B6C2-FE2D27A70B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SI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135D7D-A4B6-3226-F13A-4DD1241F5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0CD05235-E742-F442-9563-060F9CBEAF7E}" type="slidenum">
              <a:rPr lang="en-SI" smtClean="0"/>
              <a:pPr/>
              <a:t>‹#›</a:t>
            </a:fld>
            <a:endParaRPr lang="en-SI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EC779E2-083F-4FBC-B8A5-293535A15233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dirty="0"/>
              <a:t>              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8889955-2499-49EC-AB2A-AE502A291E8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320208" y="5980152"/>
            <a:ext cx="765650" cy="818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018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2C51D25-843D-4E37-888A-6EAA4E2A703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52" y="0"/>
            <a:ext cx="1216549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5D43A8-D60B-1CF8-F2F4-B2F13FDE88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lang="en-SI" sz="3600" b="1" kern="1200" dirty="0">
                <a:solidFill>
                  <a:srgbClr val="3484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GB" dirty="0"/>
              <a:t>Click to edit Master title style</a:t>
            </a:r>
            <a:endParaRPr lang="en-SI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0BF366-CB52-A336-906A-F48E5FA81B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1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F664CA-B2CE-2659-FD81-6434F8585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buClr>
                <a:srgbClr val="529DBA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1pPr>
            <a:lvl2pPr>
              <a:buClr>
                <a:srgbClr val="529DBA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2pPr>
            <a:lvl3pPr>
              <a:buClr>
                <a:srgbClr val="529DBA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3pPr>
            <a:lvl4pPr>
              <a:buClr>
                <a:srgbClr val="529DBA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4pPr>
            <a:lvl5pPr>
              <a:buClr>
                <a:srgbClr val="529DBA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SI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D383AF-1363-B66A-7E93-ACEBE002FF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1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6EF1C10-E3F4-7AD9-7C22-BAE6E21DC4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buClr>
                <a:srgbClr val="529DBA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1pPr>
            <a:lvl2pPr>
              <a:buClr>
                <a:srgbClr val="529DBA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2pPr>
            <a:lvl3pPr>
              <a:buClr>
                <a:srgbClr val="529DBA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3pPr>
            <a:lvl4pPr>
              <a:buClr>
                <a:srgbClr val="529DBA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4pPr>
            <a:lvl5pPr>
              <a:buClr>
                <a:srgbClr val="529DBA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SI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82A1049-415C-41B8-E2EF-7405FBA29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F6B9C44D-7B1F-5A4C-88A7-E7FC73F61075}" type="datetimeFigureOut">
              <a:rPr lang="en-SI" smtClean="0"/>
              <a:pPr/>
              <a:t>04/28/2026</a:t>
            </a:fld>
            <a:endParaRPr lang="en-SI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78A3CE8-0134-7EEF-DA2B-8CA5413929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SI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5BCC17-2CA2-40D7-3903-44C68C4D6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0CD05235-E742-F442-9563-060F9CBEAF7E}" type="slidenum">
              <a:rPr lang="en-SI" smtClean="0"/>
              <a:pPr/>
              <a:t>‹#›</a:t>
            </a:fld>
            <a:endParaRPr lang="en-SI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2C35139-F068-4886-9566-1AFCC2FF6C22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dirty="0"/>
              <a:t>              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1909F06-6008-49C9-8166-58DFB04C2D9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320208" y="5980152"/>
            <a:ext cx="765650" cy="818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4633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8058C88-D692-4B1E-8392-0C1D6E4670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52" y="0"/>
            <a:ext cx="1216549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A0F763-D5F8-91B7-5361-DD697BE587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lang="en-SI" sz="3600" b="1" kern="1200" dirty="0">
                <a:solidFill>
                  <a:srgbClr val="3484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GB" dirty="0"/>
              <a:t>Click to edit Master title style</a:t>
            </a:r>
            <a:endParaRPr lang="en-SI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9C8F71F-838D-8117-7303-4ADF4B3821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9C44D-7B1F-5A4C-88A7-E7FC73F61075}" type="datetimeFigureOut">
              <a:rPr lang="en-SI" smtClean="0"/>
              <a:t>04/28/2026</a:t>
            </a:fld>
            <a:endParaRPr lang="en-S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DB3180-8AEA-F077-3330-9BCC19AB26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9CDBF33-F9C4-00DA-17DA-A61F4DF4D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05235-E742-F442-9563-060F9CBEAF7E}" type="slidenum">
              <a:rPr lang="en-SI" smtClean="0"/>
              <a:t>‹#›</a:t>
            </a:fld>
            <a:endParaRPr lang="en-SI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7DDE641-9C2F-4900-B843-623BB1E514CB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dirty="0"/>
              <a:t>              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C7716DF-0F2F-4E34-BC0B-A9CD69A8179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320208" y="5980152"/>
            <a:ext cx="765650" cy="818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302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23208CC-CD91-4EFC-B87D-AE2CA039BA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52" y="0"/>
            <a:ext cx="12165496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68EEDB5-6D32-76C6-4383-97E58BBA1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9C44D-7B1F-5A4C-88A7-E7FC73F61075}" type="datetimeFigureOut">
              <a:rPr lang="en-SI" smtClean="0"/>
              <a:t>04/28/2026</a:t>
            </a:fld>
            <a:endParaRPr lang="en-SI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968FE94-C426-FBEC-E937-52A7F308FB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BA4BC1-0934-B5AA-E8F5-2D0FA850B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05235-E742-F442-9563-060F9CBEAF7E}" type="slidenum">
              <a:rPr lang="en-SI" smtClean="0"/>
              <a:t>‹#›</a:t>
            </a:fld>
            <a:endParaRPr lang="en-SI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A0EE8E-E1EC-43A9-99E9-D0920F75D7B4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solidFill>
            <a:srgbClr val="6695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dirty="0"/>
              <a:t>              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90A4109-CC94-48B5-853E-8BF13A6E8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>
            <a:lvl1pPr>
              <a:defRPr lang="en-SI" sz="3600" b="1" kern="1200" dirty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GB" dirty="0"/>
              <a:t>Click to edit Master title style</a:t>
            </a:r>
            <a:endParaRPr lang="en-SI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F6A62F2D-66C0-4FA3-9F21-169C0AC38B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1724126"/>
            <a:ext cx="5157787" cy="3684588"/>
          </a:xfrm>
        </p:spPr>
        <p:txBody>
          <a:bodyPr/>
          <a:lstStyle>
            <a:lvl1pPr>
              <a:buClr>
                <a:srgbClr val="529DBA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1pPr>
            <a:lvl2pPr>
              <a:buClr>
                <a:srgbClr val="529DBA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2pPr>
            <a:lvl3pPr>
              <a:buClr>
                <a:srgbClr val="529DBA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3pPr>
            <a:lvl4pPr>
              <a:buClr>
                <a:srgbClr val="529DBA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4pPr>
            <a:lvl5pPr>
              <a:buClr>
                <a:srgbClr val="529DBA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SI" dirty="0"/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5842DD8E-9DD3-4B2E-9DC4-E610C7F98C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1724126"/>
            <a:ext cx="5183188" cy="3684588"/>
          </a:xfrm>
        </p:spPr>
        <p:txBody>
          <a:bodyPr/>
          <a:lstStyle>
            <a:lvl1pPr>
              <a:buClr>
                <a:srgbClr val="529DBA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1pPr>
            <a:lvl2pPr>
              <a:buClr>
                <a:srgbClr val="529DBA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2pPr>
            <a:lvl3pPr>
              <a:buClr>
                <a:srgbClr val="529DBA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3pPr>
            <a:lvl4pPr>
              <a:buClr>
                <a:srgbClr val="529DBA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4pPr>
            <a:lvl5pPr>
              <a:buClr>
                <a:srgbClr val="529DBA"/>
              </a:buClr>
              <a:defRPr>
                <a:solidFill>
                  <a:schemeClr val="accent6">
                    <a:lumMod val="10000"/>
                  </a:schemeClr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SI" dirty="0"/>
          </a:p>
        </p:txBody>
      </p:sp>
    </p:spTree>
    <p:extLst>
      <p:ext uri="{BB962C8B-B14F-4D97-AF65-F5344CB8AC3E}">
        <p14:creationId xmlns:p14="http://schemas.microsoft.com/office/powerpoint/2010/main" val="1335939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770DA57-DB02-4D75-8309-8345CB61C3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52" y="0"/>
            <a:ext cx="12165496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06F445-A7DB-321C-D8B0-416DC35895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2049462"/>
            <a:ext cx="6172200" cy="38115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SI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4ACD4B-48A8-479E-0423-38CA42D066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21C01E-5351-6118-9710-71E04256A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F6B9C44D-7B1F-5A4C-88A7-E7FC73F61075}" type="datetimeFigureOut">
              <a:rPr lang="en-SI" smtClean="0"/>
              <a:pPr/>
              <a:t>04/28/2026</a:t>
            </a:fld>
            <a:endParaRPr lang="en-SI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848AA2-759F-04C4-7BB2-370F5506A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SI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8E4089-469B-5208-4C77-182A86969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0CD05235-E742-F442-9563-060F9CBEAF7E}" type="slidenum">
              <a:rPr lang="en-SI" smtClean="0"/>
              <a:pPr/>
              <a:t>‹#›</a:t>
            </a:fld>
            <a:endParaRPr lang="en-SI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D50C292-8434-458B-9AE5-55792C3FCADF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solidFill>
            <a:srgbClr val="6695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dirty="0"/>
              <a:t>             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DB7E5E-3B88-4608-8CF6-1CCAB08D52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>
            <a:lvl1pPr>
              <a:defRPr lang="en-SI" sz="3600" b="1" kern="1200" dirty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GB" dirty="0"/>
              <a:t>Click to edit Master title style</a:t>
            </a:r>
            <a:endParaRPr lang="en-SI" dirty="0"/>
          </a:p>
        </p:txBody>
      </p:sp>
    </p:spTree>
    <p:extLst>
      <p:ext uri="{BB962C8B-B14F-4D97-AF65-F5344CB8AC3E}">
        <p14:creationId xmlns:p14="http://schemas.microsoft.com/office/powerpoint/2010/main" val="2033489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908C476-6546-4FB1-8AD0-D2346DF01A2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52" y="0"/>
            <a:ext cx="12165496" cy="6858000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1721ADC-01F8-5BD2-CE23-09327115A7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2057400"/>
            <a:ext cx="6172200" cy="38036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I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0587BA-B38E-1A7E-A4FA-821C4EF0BC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A627E9-B315-CB2C-BFC1-1BDB91067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9C44D-7B1F-5A4C-88A7-E7FC73F61075}" type="datetimeFigureOut">
              <a:rPr lang="en-SI" smtClean="0"/>
              <a:t>04/28/2026</a:t>
            </a:fld>
            <a:endParaRPr lang="en-S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0EC951-DF80-9DEA-D7FC-5162FF8343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CE791E-47CE-2A79-CC7B-A9DC69AE2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05235-E742-F442-9563-060F9CBEAF7E}" type="slidenum">
              <a:rPr lang="en-SI" smtClean="0"/>
              <a:t>‹#›</a:t>
            </a:fld>
            <a:endParaRPr lang="en-SI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D6554F6-0FFB-466A-8308-A6FA8F789666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solidFill>
            <a:srgbClr val="3484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dirty="0"/>
              <a:t>             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223E5AA-5685-4431-BC45-4D6B394791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>
            <a:lvl1pPr>
              <a:defRPr lang="en-SI" sz="3600" b="1" kern="1200" dirty="0">
                <a:solidFill>
                  <a:srgbClr val="3484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GB" dirty="0"/>
              <a:t>Click to edit Master title style</a:t>
            </a:r>
            <a:endParaRPr lang="en-SI" dirty="0"/>
          </a:p>
        </p:txBody>
      </p:sp>
    </p:spTree>
    <p:extLst>
      <p:ext uri="{BB962C8B-B14F-4D97-AF65-F5344CB8AC3E}">
        <p14:creationId xmlns:p14="http://schemas.microsoft.com/office/powerpoint/2010/main" val="3007215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908C476-6546-4FB1-8AD0-D2346DF01A2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52" y="0"/>
            <a:ext cx="12165496" cy="6858000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45C1B89D-9A90-449F-A46F-B53544022282}"/>
              </a:ext>
            </a:extLst>
          </p:cNvPr>
          <p:cNvSpPr txBox="1">
            <a:spLocks/>
          </p:cNvSpPr>
          <p:nvPr userDrawn="1"/>
        </p:nvSpPr>
        <p:spPr>
          <a:xfrm>
            <a:off x="942113" y="6367779"/>
            <a:ext cx="10479498" cy="829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l-SI" altLang="sl-SI" sz="1000" b="0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Arial Unicode MS"/>
              </a:rPr>
              <a:t>Projekt KRPAN - Krepitev Raziskovalne Podpore in Aktivnosti za Napredek na evropskih raziskovalnih projektih sofinancirata Republika Slovenija, Ministrstvo visoko šolstvo, znanost in inovacije ter Evropska unija – </a:t>
            </a:r>
            <a:r>
              <a:rPr kumimoji="0" lang="sl-SI" altLang="sl-SI" sz="1000" b="0" i="0" u="none" strike="noStrike" cap="none" normalizeH="0" baseline="0" dirty="0" err="1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Arial Unicode MS"/>
              </a:rPr>
              <a:t>NextGenerationEU</a:t>
            </a:r>
            <a:r>
              <a:rPr kumimoji="0" lang="sl-SI" altLang="sl-SI" sz="1000" b="0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latin typeface="Arial Unicode MS"/>
              </a:rPr>
              <a:t>.</a:t>
            </a:r>
            <a:r>
              <a:rPr kumimoji="0" lang="sl-SI" altLang="sl-SI" sz="1000" b="0" i="0" u="none" strike="noStrike" cap="none" normalizeH="0" baseline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endParaRPr kumimoji="0" lang="sl-SI" altLang="sl-SI" sz="1000" b="0" i="0" u="none" strike="noStrike" cap="none" normalizeH="0" baseline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C776FD4-A8D0-40D1-91B4-8742BC24577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7708" y="5608619"/>
            <a:ext cx="10136584" cy="731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041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429A0A0-0DE3-68DF-258A-768056772C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SI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E25B27-2CDC-1B80-2AA9-A564BCC95F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SI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FD6B0D-DB82-6357-6903-A72EEC78E7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F6B9C44D-7B1F-5A4C-88A7-E7FC73F61075}" type="datetimeFigureOut">
              <a:rPr lang="en-SI" smtClean="0"/>
              <a:pPr/>
              <a:t>04/28/2026</a:t>
            </a:fld>
            <a:endParaRPr lang="en-SI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75F5E1-CF63-12C6-6141-7F7770E0CE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SI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25F4E3-AE31-3FED-5B9C-53FA7A9349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0CD05235-E742-F442-9563-060F9CBEAF7E}" type="slidenum">
              <a:rPr lang="en-SI" smtClean="0"/>
              <a:pPr/>
              <a:t>‹#›</a:t>
            </a:fld>
            <a:endParaRPr lang="en-SI" dirty="0"/>
          </a:p>
        </p:txBody>
      </p:sp>
    </p:spTree>
    <p:extLst>
      <p:ext uri="{BB962C8B-B14F-4D97-AF65-F5344CB8AC3E}">
        <p14:creationId xmlns:p14="http://schemas.microsoft.com/office/powerpoint/2010/main" val="374451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SI" sz="3600" b="1" kern="1200" dirty="0">
          <a:solidFill>
            <a:srgbClr val="34849B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29DBA"/>
        </a:buClr>
        <a:buFont typeface="Arial" panose="020B0604020202020204" pitchFamily="34" charset="0"/>
        <a:buChar char="•"/>
        <a:defRPr sz="2400" kern="1200">
          <a:solidFill>
            <a:srgbClr val="000000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29DBA"/>
        </a:buClr>
        <a:buFont typeface="Arial" panose="020B0604020202020204" pitchFamily="34" charset="0"/>
        <a:buChar char="•"/>
        <a:defRPr sz="22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29DBA"/>
        </a:buClr>
        <a:buFont typeface="Arial" panose="020B0604020202020204" pitchFamily="34" charset="0"/>
        <a:buChar char="•"/>
        <a:defRPr sz="20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29DBA"/>
        </a:buClr>
        <a:buFont typeface="Arial" panose="020B0604020202020204" pitchFamily="34" charset="0"/>
        <a:buChar char="•"/>
        <a:defRPr sz="18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29DBA"/>
        </a:buClr>
        <a:buFont typeface="Arial" panose="020B0604020202020204" pitchFamily="34" charset="0"/>
        <a:buChar char="•"/>
        <a:defRPr sz="18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7.jpe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>
            <a:extLst>
              <a:ext uri="{FF2B5EF4-FFF2-40B4-BE49-F238E27FC236}">
                <a16:creationId xmlns:a16="http://schemas.microsoft.com/office/drawing/2014/main" id="{77F2ED47-AF4A-41EB-BF01-35C319D377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2800" dirty="0">
                <a:solidFill>
                  <a:srgbClr val="529DBA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Neuromuscular impairment and transcriptomic profile of sarcopenic muscle in humans</a:t>
            </a:r>
            <a:endParaRPr kumimoji="0" lang="sl-SI" sz="1800" b="0" i="0" u="none" strike="noStrike" kern="1200" cap="none" spc="0" normalizeH="0" baseline="0" noProof="0" dirty="0">
              <a:ln>
                <a:noFill/>
              </a:ln>
              <a:solidFill>
                <a:srgbClr val="34849B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" name="Subtitle 16">
            <a:extLst>
              <a:ext uri="{FF2B5EF4-FFF2-40B4-BE49-F238E27FC236}">
                <a16:creationId xmlns:a16="http://schemas.microsoft.com/office/drawing/2014/main" id="{5E7BEA7B-2B67-4DF3-8871-32095D0940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endParaRPr lang="sl-SI" dirty="0"/>
          </a:p>
          <a:p>
            <a:pPr algn="ctr"/>
            <a:endParaRPr lang="sl-SI" dirty="0"/>
          </a:p>
          <a:p>
            <a:pPr algn="ctr"/>
            <a:r>
              <a:rPr lang="en-US" sz="1600" dirty="0"/>
              <a:t>Felicita Urzi</a:t>
            </a:r>
            <a:endParaRPr lang="sl-SI" sz="1600" b="1" kern="0" dirty="0">
              <a:solidFill>
                <a:srgbClr val="529DBA"/>
              </a:solidFill>
              <a:latin typeface="Calibri Light" panose="020F03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AEE932C-663D-4E3E-BE2A-0DCFBAB01B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570" y="57750"/>
            <a:ext cx="2589360" cy="1294680"/>
          </a:xfrm>
          <a:prstGeom prst="rect">
            <a:avLst/>
          </a:prstGeom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DEB681F6-3B1F-4C55-9F5F-A33B4F6EAD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471" y="5662935"/>
            <a:ext cx="2943995" cy="620729"/>
          </a:xfrm>
          <a:prstGeom prst="rect">
            <a:avLst/>
          </a:prstGeom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411034EF-740F-4D0E-B55E-DAFE4C50C98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106" y="5714688"/>
            <a:ext cx="2789345" cy="517222"/>
          </a:xfrm>
          <a:prstGeom prst="rect">
            <a:avLst/>
          </a:prstGeom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DD4D5A11-DFA9-4BDC-8590-7A2E3D51247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2673" y="5637218"/>
            <a:ext cx="2301979" cy="594692"/>
          </a:xfrm>
          <a:prstGeom prst="rect">
            <a:avLst/>
          </a:prstGeom>
        </p:spPr>
      </p:pic>
      <p:sp>
        <p:nvSpPr>
          <p:cNvPr id="7" name="PoljeZBesedilom 6">
            <a:extLst>
              <a:ext uri="{FF2B5EF4-FFF2-40B4-BE49-F238E27FC236}">
                <a16:creationId xmlns:a16="http://schemas.microsoft.com/office/drawing/2014/main" id="{95DA9F94-8DE4-47DF-A776-60B52E931542}"/>
              </a:ext>
            </a:extLst>
          </p:cNvPr>
          <p:cNvSpPr txBox="1"/>
          <p:nvPr/>
        </p:nvSpPr>
        <p:spPr>
          <a:xfrm>
            <a:off x="1019471" y="6379211"/>
            <a:ext cx="1034623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GB" sz="1200" dirty="0">
                <a:solidFill>
                  <a:srgbClr val="80808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</a:rPr>
              <a:t>The event is organised within the framework of the project KRPAN </a:t>
            </a:r>
            <a:r>
              <a:rPr lang="sl-SI" sz="1200" dirty="0">
                <a:solidFill>
                  <a:srgbClr val="80808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</a:rPr>
              <a:t>– </a:t>
            </a:r>
            <a:r>
              <a:rPr lang="en-GB" sz="1200" dirty="0">
                <a:solidFill>
                  <a:srgbClr val="80808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</a:rPr>
              <a:t>Strengthening Research Support and Activities for Progress in European Research Projects, co-funded by the Republic of Slovenia, the Ministry of Higher Education, Science and Innovation, and the European Union </a:t>
            </a:r>
            <a:r>
              <a:rPr lang="sl-SI" sz="1200" dirty="0">
                <a:solidFill>
                  <a:srgbClr val="80808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</a:rPr>
              <a:t>–</a:t>
            </a:r>
            <a:r>
              <a:rPr lang="en-GB" sz="1200" dirty="0">
                <a:solidFill>
                  <a:srgbClr val="80808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</a:rPr>
              <a:t> </a:t>
            </a:r>
            <a:r>
              <a:rPr lang="en-GB" sz="1200" dirty="0" err="1">
                <a:solidFill>
                  <a:srgbClr val="80808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</a:rPr>
              <a:t>NextGenerationEU</a:t>
            </a:r>
            <a:r>
              <a:rPr lang="en-GB" sz="1200" dirty="0">
                <a:solidFill>
                  <a:srgbClr val="80808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</a:rPr>
              <a:t>.</a:t>
            </a:r>
            <a:endParaRPr lang="sl-SI" sz="1200" dirty="0"/>
          </a:p>
        </p:txBody>
      </p:sp>
      <p:pic>
        <p:nvPicPr>
          <p:cNvPr id="13" name="Slika 12">
            <a:extLst>
              <a:ext uri="{FF2B5EF4-FFF2-40B4-BE49-F238E27FC236}">
                <a16:creationId xmlns:a16="http://schemas.microsoft.com/office/drawing/2014/main" id="{25C63596-D108-43B8-A1EB-987B0479418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72739" y="312073"/>
            <a:ext cx="1183354" cy="1346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2261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9E336D5-9059-4EA8-8DC4-C534FA1EA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evaluation - Weaknesses</a:t>
            </a:r>
            <a:endParaRPr lang="sl-SI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E17C568-9182-4581-BA8D-5CEF9BF262B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i="1" dirty="0"/>
              <a:t>the use of human samples, which is at the core of this proposal, is not sufficiently supported by detailed</a:t>
            </a:r>
          </a:p>
          <a:p>
            <a:r>
              <a:rPr lang="en-US" i="1" dirty="0"/>
              <a:t>information on the recruitment plan, selection criteria, and statistical determination of the cohort size</a:t>
            </a:r>
            <a:endParaRPr lang="sl-SI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C03105A-E13D-4CDA-94DA-0C7D40910FC5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en-US" sz="2200" dirty="0"/>
              <a:t>Participants (n = 100–120) will be invited to participate in the study through the activity centers for older adults in Italy </a:t>
            </a:r>
          </a:p>
          <a:p>
            <a:r>
              <a:rPr lang="en-US" sz="2000" dirty="0"/>
              <a:t>screened for sarcopenia based on the EWGSOP2 algorithm </a:t>
            </a:r>
            <a:endParaRPr lang="en-US" sz="2000" i="1" dirty="0"/>
          </a:p>
          <a:p>
            <a:endParaRPr lang="en-US" sz="2000" i="1" dirty="0"/>
          </a:p>
          <a:p>
            <a:r>
              <a:rPr lang="en-US" u="sng" dirty="0">
                <a:solidFill>
                  <a:schemeClr val="tx1"/>
                </a:solidFill>
              </a:rPr>
              <a:t>Missing calculation: sample size, power and effect size! </a:t>
            </a:r>
          </a:p>
          <a:p>
            <a:endParaRPr lang="en-US" sz="2000" i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8C7A32C-B4BD-FC22-9B4C-F2B4EF5A6FE4}"/>
              </a:ext>
            </a:extLst>
          </p:cNvPr>
          <p:cNvSpPr txBox="1">
            <a:spLocks/>
          </p:cNvSpPr>
          <p:nvPr/>
        </p:nvSpPr>
        <p:spPr>
          <a:xfrm>
            <a:off x="6096000" y="1720643"/>
            <a:ext cx="5257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529DBA"/>
              </a:buClr>
            </a:pPr>
            <a:endParaRPr lang="en-SI" sz="17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07010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57A199B-EF7B-4C65-B936-B1BF71945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evaluation – part II</a:t>
            </a:r>
            <a:endParaRPr lang="sl-SI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B168D35-6ABA-422E-9D16-DED6574015A4}"/>
              </a:ext>
            </a:extLst>
          </p:cNvPr>
          <p:cNvSpPr/>
          <p:nvPr/>
        </p:nvSpPr>
        <p:spPr>
          <a:xfrm>
            <a:off x="7093295" y="3059668"/>
            <a:ext cx="24160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career perspectives </a:t>
            </a:r>
            <a:endParaRPr lang="en-SI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32EE210-E13F-418B-BC99-15DBF97D459C}"/>
              </a:ext>
            </a:extLst>
          </p:cNvPr>
          <p:cNvSpPr/>
          <p:nvPr/>
        </p:nvSpPr>
        <p:spPr>
          <a:xfrm>
            <a:off x="2263992" y="2458984"/>
            <a:ext cx="2249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skills development</a:t>
            </a:r>
            <a:endParaRPr lang="en-SI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553A78B-05B2-4096-B41A-5EF8B25B9DC6}"/>
              </a:ext>
            </a:extLst>
          </p:cNvPr>
          <p:cNvSpPr/>
          <p:nvPr/>
        </p:nvSpPr>
        <p:spPr>
          <a:xfrm>
            <a:off x="2696162" y="4296798"/>
            <a:ext cx="36343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dissemination and exploitation </a:t>
            </a:r>
            <a:endParaRPr lang="en-SI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6448342-B137-4E92-BF76-96368787B5F7}"/>
              </a:ext>
            </a:extLst>
          </p:cNvPr>
          <p:cNvSpPr/>
          <p:nvPr/>
        </p:nvSpPr>
        <p:spPr>
          <a:xfrm>
            <a:off x="7909138" y="4666130"/>
            <a:ext cx="34446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contribution to the expected </a:t>
            </a:r>
          </a:p>
          <a:p>
            <a:r>
              <a:rPr lang="en-US" b="1" dirty="0"/>
              <a:t>scientific, societal and</a:t>
            </a:r>
          </a:p>
          <a:p>
            <a:r>
              <a:rPr lang="it-IT" b="1" dirty="0"/>
              <a:t>economic impacts</a:t>
            </a:r>
            <a:endParaRPr lang="en-SI" dirty="0"/>
          </a:p>
        </p:txBody>
      </p:sp>
    </p:spTree>
    <p:extLst>
      <p:ext uri="{BB962C8B-B14F-4D97-AF65-F5344CB8AC3E}">
        <p14:creationId xmlns:p14="http://schemas.microsoft.com/office/powerpoint/2010/main" val="29425851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57A199B-EF7B-4C65-B936-B1BF71945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evaluation - Strengths</a:t>
            </a:r>
            <a:endParaRPr lang="sl-SI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EE95ECB-4289-475E-9B5E-BB3C8BD13C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i="1" dirty="0"/>
              <a:t>the researcher presents an evident projection of their career path as a future team leader. …convincingly explains how the training will enhance the researcher's future job perspectives, primarily by the learning of advanced technologies and increased visibility in the scientific community … the measures to reach these goals are realistically supported by the high quality of the host and a focused career strategy.</a:t>
            </a:r>
          </a:p>
          <a:p>
            <a:endParaRPr lang="en-US" i="1" dirty="0">
              <a:solidFill>
                <a:schemeClr val="tx1"/>
              </a:solidFill>
            </a:endParaRPr>
          </a:p>
          <a:p>
            <a:r>
              <a:rPr lang="en-US" sz="2200" i="1" dirty="0">
                <a:solidFill>
                  <a:schemeClr val="tx1"/>
                </a:solidFill>
              </a:rPr>
              <a:t>…Training activities (A) are the following: </a:t>
            </a:r>
          </a:p>
          <a:p>
            <a:r>
              <a:rPr lang="en-US" sz="2200" i="1" dirty="0">
                <a:solidFill>
                  <a:schemeClr val="tx1"/>
                </a:solidFill>
              </a:rPr>
              <a:t>A1 – I will profit of long-lasting experience of …(Task 2.1)…</a:t>
            </a:r>
          </a:p>
        </p:txBody>
      </p:sp>
    </p:spTree>
    <p:extLst>
      <p:ext uri="{BB962C8B-B14F-4D97-AF65-F5344CB8AC3E}">
        <p14:creationId xmlns:p14="http://schemas.microsoft.com/office/powerpoint/2010/main" val="19141143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57A199B-EF7B-4C65-B936-B1BF71945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evaluation - Strengths</a:t>
            </a:r>
            <a:endParaRPr lang="sl-SI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EE95ECB-4289-475E-9B5E-BB3C8BD13C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i="1" dirty="0"/>
              <a:t>measures to disseminate the results are appropriate and include </a:t>
            </a:r>
            <a:r>
              <a:rPr lang="en-US" sz="2200" i="1" dirty="0">
                <a:solidFill>
                  <a:schemeClr val="tx1"/>
                </a:solidFill>
              </a:rPr>
              <a:t>presentations in relevant conferences and </a:t>
            </a:r>
            <a:r>
              <a:rPr lang="it-IT" sz="2200" i="1" dirty="0">
                <a:solidFill>
                  <a:schemeClr val="tx1"/>
                </a:solidFill>
              </a:rPr>
              <a:t>publications </a:t>
            </a:r>
            <a:r>
              <a:rPr lang="it-IT" i="1" dirty="0"/>
              <a:t>in scientific journals</a:t>
            </a:r>
          </a:p>
          <a:p>
            <a:r>
              <a:rPr lang="en-US" i="1" dirty="0"/>
              <a:t>… in </a:t>
            </a:r>
            <a:r>
              <a:rPr lang="it-IT" i="1" dirty="0"/>
              <a:t>addition, the communication strategies consider </a:t>
            </a:r>
            <a:r>
              <a:rPr lang="it-IT" sz="2200" i="1" dirty="0">
                <a:solidFill>
                  <a:schemeClr val="tx1"/>
                </a:solidFill>
              </a:rPr>
              <a:t>multiple target groups</a:t>
            </a:r>
            <a:endParaRPr lang="it-IT" i="1" dirty="0"/>
          </a:p>
          <a:p>
            <a:r>
              <a:rPr lang="en-US" i="1" dirty="0"/>
              <a:t>…, the scientific, societal, and economic impact of the research is well demonstrated, even beyond the </a:t>
            </a:r>
            <a:r>
              <a:rPr lang="it-IT" i="1" dirty="0"/>
              <a:t>duration of the action...</a:t>
            </a:r>
            <a:endParaRPr lang="en-US" i="1" dirty="0">
              <a:solidFill>
                <a:schemeClr val="tx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090070F-AADF-4136-89A8-3E2AB669CB7D}"/>
              </a:ext>
            </a:extLst>
          </p:cNvPr>
          <p:cNvSpPr/>
          <p:nvPr/>
        </p:nvSpPr>
        <p:spPr>
          <a:xfrm>
            <a:off x="4942371" y="4463534"/>
            <a:ext cx="178766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200" i="1" dirty="0"/>
              <a:t>new</a:t>
            </a:r>
            <a:r>
              <a:rPr lang="it-IT" dirty="0">
                <a:solidFill>
                  <a:srgbClr val="000000"/>
                </a:solidFill>
              </a:rPr>
              <a:t> </a:t>
            </a:r>
            <a:r>
              <a:rPr lang="it-IT" sz="2200" i="1" dirty="0"/>
              <a:t>insights</a:t>
            </a:r>
            <a:r>
              <a:rPr lang="it-IT" dirty="0">
                <a:solidFill>
                  <a:srgbClr val="000000"/>
                </a:solidFill>
              </a:rPr>
              <a:t> </a:t>
            </a:r>
            <a:endParaRPr lang="en-SI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46616D7-32B2-4274-A9A9-34B8D87930FA}"/>
              </a:ext>
            </a:extLst>
          </p:cNvPr>
          <p:cNvSpPr/>
          <p:nvPr/>
        </p:nvSpPr>
        <p:spPr>
          <a:xfrm>
            <a:off x="7193460" y="5046239"/>
            <a:ext cx="310533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200" i="1" dirty="0"/>
              <a:t>basis for future studies </a:t>
            </a:r>
            <a:endParaRPr lang="en-SI" sz="2200" i="1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E64848D-1883-45A4-B6B9-BAE112EA337D}"/>
              </a:ext>
            </a:extLst>
          </p:cNvPr>
          <p:cNvSpPr/>
          <p:nvPr/>
        </p:nvSpPr>
        <p:spPr>
          <a:xfrm>
            <a:off x="1893203" y="5258760"/>
            <a:ext cx="301076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200" i="1" dirty="0"/>
              <a:t>long-term implications </a:t>
            </a:r>
            <a:endParaRPr lang="en-SI" sz="2200" i="1" dirty="0"/>
          </a:p>
        </p:txBody>
      </p:sp>
    </p:spTree>
    <p:extLst>
      <p:ext uri="{BB962C8B-B14F-4D97-AF65-F5344CB8AC3E}">
        <p14:creationId xmlns:p14="http://schemas.microsoft.com/office/powerpoint/2010/main" val="37317459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9E336D5-9059-4EA8-8DC4-C534FA1EA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evaluation - Weaknesses</a:t>
            </a:r>
            <a:endParaRPr lang="sl-SI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E17C568-9182-4581-BA8D-5CEF9BF262B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i="1" dirty="0"/>
              <a:t>the clear potential for the exploitation of the results, as well as the measures to protect intellectual property </a:t>
            </a:r>
            <a:r>
              <a:rPr lang="it-IT" i="1" dirty="0"/>
              <a:t>rights are insufficiently discussed</a:t>
            </a:r>
            <a:endParaRPr lang="sl-SI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C03105A-E13D-4CDA-94DA-0C7D40910FC5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it-IT" u="sng" dirty="0">
                <a:solidFill>
                  <a:schemeClr val="tx1"/>
                </a:solidFill>
              </a:rPr>
              <a:t>Ask to improve!</a:t>
            </a:r>
            <a:endParaRPr lang="sl-SI" u="sng" dirty="0">
              <a:solidFill>
                <a:schemeClr val="tx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8C7A32C-B4BD-FC22-9B4C-F2B4EF5A6FE4}"/>
              </a:ext>
            </a:extLst>
          </p:cNvPr>
          <p:cNvSpPr txBox="1">
            <a:spLocks/>
          </p:cNvSpPr>
          <p:nvPr/>
        </p:nvSpPr>
        <p:spPr>
          <a:xfrm>
            <a:off x="6096000" y="1720643"/>
            <a:ext cx="5257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529DBA"/>
              </a:buClr>
            </a:pPr>
            <a:endParaRPr lang="en-SI" sz="17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87440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57A199B-EF7B-4C65-B936-B1BF71945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evaluation – part III</a:t>
            </a:r>
            <a:endParaRPr lang="sl-SI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AA4A4B5-DBD0-478A-A9E0-B91919E4292A}"/>
              </a:ext>
            </a:extLst>
          </p:cNvPr>
          <p:cNvSpPr/>
          <p:nvPr/>
        </p:nvSpPr>
        <p:spPr>
          <a:xfrm>
            <a:off x="4494279" y="4212522"/>
            <a:ext cx="30635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FreeSerifBold-Identity-H"/>
              </a:rPr>
              <a:t>effectiveness of the work plan</a:t>
            </a:r>
            <a:endParaRPr lang="en-SI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7423CBF-2F27-4AD1-838C-8DD3BFA5B85F}"/>
              </a:ext>
            </a:extLst>
          </p:cNvPr>
          <p:cNvSpPr/>
          <p:nvPr/>
        </p:nvSpPr>
        <p:spPr>
          <a:xfrm>
            <a:off x="6026044" y="1939945"/>
            <a:ext cx="20160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FreeSerifBold-Identity-H"/>
              </a:rPr>
              <a:t>assessment of risks</a:t>
            </a:r>
            <a:endParaRPr lang="en-SI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11F57B8-372A-4E70-BA4B-BF80AB68B673}"/>
              </a:ext>
            </a:extLst>
          </p:cNvPr>
          <p:cNvSpPr/>
          <p:nvPr/>
        </p:nvSpPr>
        <p:spPr>
          <a:xfrm>
            <a:off x="1243133" y="2558534"/>
            <a:ext cx="32511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FreeSerifBold-Identity-H"/>
              </a:rPr>
              <a:t>capacity of the host institutions </a:t>
            </a:r>
            <a:endParaRPr lang="en-SI" dirty="0"/>
          </a:p>
        </p:txBody>
      </p:sp>
    </p:spTree>
    <p:extLst>
      <p:ext uri="{BB962C8B-B14F-4D97-AF65-F5344CB8AC3E}">
        <p14:creationId xmlns:p14="http://schemas.microsoft.com/office/powerpoint/2010/main" val="39262107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57A199B-EF7B-4C65-B936-B1BF71945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evaluation - Strengths</a:t>
            </a:r>
            <a:endParaRPr lang="sl-SI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EE95ECB-4289-475E-9B5E-BB3C8BD13C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i="1" dirty="0"/>
              <a:t>the work plan is carefully designed to reach the research objectives and to deliver the training effectively</a:t>
            </a:r>
          </a:p>
          <a:p>
            <a:r>
              <a:rPr lang="en-US" i="1" dirty="0"/>
              <a:t>it is divided into clear and logically articulated work packages clearly evidenced in the Gantt chart</a:t>
            </a:r>
          </a:p>
          <a:p>
            <a:r>
              <a:rPr lang="en-US" i="1" dirty="0"/>
              <a:t>dissemination and communication measures are explicitly included in the work plan </a:t>
            </a:r>
          </a:p>
          <a:p>
            <a:r>
              <a:rPr lang="en-US" i="1" dirty="0"/>
              <a:t>measures are in place to guarantee close monitoring of the research progress</a:t>
            </a:r>
            <a:endParaRPr lang="en-US" i="1" dirty="0">
              <a:solidFill>
                <a:schemeClr val="tx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4FF6FE5-40D8-4654-A62F-7D8DC379CC70}"/>
              </a:ext>
            </a:extLst>
          </p:cNvPr>
          <p:cNvSpPr/>
          <p:nvPr/>
        </p:nvSpPr>
        <p:spPr>
          <a:xfrm>
            <a:off x="6347771" y="5082099"/>
            <a:ext cx="32624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/>
              <a:t>reviewed and validated before</a:t>
            </a:r>
            <a:endParaRPr lang="en-SI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AAE133F-6015-4F88-9244-003AF054B726}"/>
              </a:ext>
            </a:extLst>
          </p:cNvPr>
          <p:cNvSpPr/>
          <p:nvPr/>
        </p:nvSpPr>
        <p:spPr>
          <a:xfrm>
            <a:off x="1515795" y="5916564"/>
            <a:ext cx="66736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/>
              <a:t>Each step - </a:t>
            </a:r>
            <a:r>
              <a:rPr lang="en-US" dirty="0"/>
              <a:t>Progress monitoring - meetings with advisory board </a:t>
            </a:r>
            <a:endParaRPr lang="en-SI" dirty="0"/>
          </a:p>
        </p:txBody>
      </p:sp>
    </p:spTree>
    <p:extLst>
      <p:ext uri="{BB962C8B-B14F-4D97-AF65-F5344CB8AC3E}">
        <p14:creationId xmlns:p14="http://schemas.microsoft.com/office/powerpoint/2010/main" val="13254455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57A199B-EF7B-4C65-B936-B1BF71945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evaluation - Strengths</a:t>
            </a:r>
            <a:endParaRPr lang="sl-SI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EE95ECB-4289-475E-9B5E-BB3C8BD13C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i="1" dirty="0"/>
              <a:t>the main risks are carefully identified and an appropriate contingency plan is proposed to overcome possible </a:t>
            </a:r>
            <a:r>
              <a:rPr lang="it-IT" i="1" dirty="0"/>
              <a:t>shortcomings</a:t>
            </a:r>
            <a:endParaRPr lang="en-US" i="1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3B8C620-0957-4670-86A2-1F5EA7CE9C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2741" y="3044713"/>
            <a:ext cx="6999848" cy="2610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7540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9E336D5-9059-4EA8-8DC4-C534FA1EA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evaluation - Weaknesses</a:t>
            </a:r>
            <a:endParaRPr lang="sl-SI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E17C568-9182-4581-BA8D-5CEF9BF262B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i="1" dirty="0"/>
              <a:t>hosting arrangements to facilitate the integration of the researcher into the host institution and team are </a:t>
            </a:r>
            <a:r>
              <a:rPr lang="it-IT" i="1" dirty="0"/>
              <a:t>insufficiently described</a:t>
            </a:r>
            <a:endParaRPr lang="sl-SI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C03105A-E13D-4CDA-94DA-0C7D40910FC5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it-IT" u="sng" dirty="0">
                <a:solidFill>
                  <a:schemeClr val="tx1"/>
                </a:solidFill>
              </a:rPr>
              <a:t>Join the projects </a:t>
            </a:r>
            <a:r>
              <a:rPr lang="it-IT" u="sng" dirty="0" err="1">
                <a:solidFill>
                  <a:schemeClr val="tx1"/>
                </a:solidFill>
              </a:rPr>
              <a:t>that</a:t>
            </a:r>
            <a:r>
              <a:rPr lang="it-IT" u="sng" dirty="0">
                <a:solidFill>
                  <a:schemeClr val="tx1"/>
                </a:solidFill>
              </a:rPr>
              <a:t> </a:t>
            </a:r>
            <a:r>
              <a:rPr lang="sl-SI" u="sng" dirty="0">
                <a:solidFill>
                  <a:schemeClr val="tx1"/>
                </a:solidFill>
              </a:rPr>
              <a:t>are</a:t>
            </a:r>
            <a:r>
              <a:rPr lang="it-IT" u="sng" dirty="0">
                <a:solidFill>
                  <a:schemeClr val="tx1"/>
                </a:solidFill>
              </a:rPr>
              <a:t> </a:t>
            </a:r>
            <a:r>
              <a:rPr lang="it-IT" u="sng" dirty="0" err="1">
                <a:solidFill>
                  <a:schemeClr val="tx1"/>
                </a:solidFill>
              </a:rPr>
              <a:t>alr</a:t>
            </a:r>
            <a:r>
              <a:rPr lang="sl-SI" u="sng" dirty="0">
                <a:solidFill>
                  <a:schemeClr val="tx1"/>
                </a:solidFill>
              </a:rPr>
              <a:t>e</a:t>
            </a:r>
            <a:r>
              <a:rPr lang="it-IT" u="sng" dirty="0" err="1">
                <a:solidFill>
                  <a:schemeClr val="tx1"/>
                </a:solidFill>
              </a:rPr>
              <a:t>ady</a:t>
            </a:r>
            <a:r>
              <a:rPr lang="it-IT" u="sng" dirty="0">
                <a:solidFill>
                  <a:schemeClr val="tx1"/>
                </a:solidFill>
              </a:rPr>
              <a:t> at the host institution!</a:t>
            </a:r>
            <a:endParaRPr lang="sl-SI" u="sng" dirty="0">
              <a:solidFill>
                <a:schemeClr val="tx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8C7A32C-B4BD-FC22-9B4C-F2B4EF5A6FE4}"/>
              </a:ext>
            </a:extLst>
          </p:cNvPr>
          <p:cNvSpPr txBox="1">
            <a:spLocks/>
          </p:cNvSpPr>
          <p:nvPr/>
        </p:nvSpPr>
        <p:spPr>
          <a:xfrm>
            <a:off x="6096000" y="1720643"/>
            <a:ext cx="5257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529DBA"/>
              </a:buClr>
            </a:pPr>
            <a:endParaRPr lang="en-SI" sz="17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75DB67A-498A-483D-94EE-24C8BCCDB726}"/>
              </a:ext>
            </a:extLst>
          </p:cNvPr>
          <p:cNvSpPr/>
          <p:nvPr/>
        </p:nvSpPr>
        <p:spPr>
          <a:xfrm>
            <a:off x="6903270" y="3896312"/>
            <a:ext cx="13644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not MSCA?</a:t>
            </a:r>
          </a:p>
        </p:txBody>
      </p:sp>
    </p:spTree>
    <p:extLst>
      <p:ext uri="{BB962C8B-B14F-4D97-AF65-F5344CB8AC3E}">
        <p14:creationId xmlns:p14="http://schemas.microsoft.com/office/powerpoint/2010/main" val="26231234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9EC8C580-EC93-470E-9D09-BDA6B1F590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570" y="48123"/>
            <a:ext cx="2627865" cy="1313933"/>
          </a:xfrm>
          <a:prstGeom prst="rect">
            <a:avLst/>
          </a:prstGeom>
        </p:spPr>
      </p:pic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FE4983BF-BB17-44CA-8B2D-6B0C32F611AC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29DBA"/>
              </a:buClr>
              <a:buFont typeface="Arial" panose="020B0604020202020204" pitchFamily="34" charset="0"/>
              <a:buChar char="•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29DBA"/>
              </a:buClr>
              <a:buFont typeface="Arial" panose="020B0604020202020204" pitchFamily="34" charset="0"/>
              <a:buChar char="•"/>
              <a:defRPr sz="2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29DBA"/>
              </a:buClr>
              <a:buFont typeface="Arial" panose="020B0604020202020204" pitchFamily="34" charset="0"/>
              <a:buChar char="•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29DBA"/>
              </a:buClr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29DBA"/>
              </a:buClr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endParaRPr lang="sl-SI" dirty="0">
              <a:solidFill>
                <a:srgbClr val="529DBA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ctr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endParaRPr lang="sl-SI" sz="2000" dirty="0"/>
          </a:p>
        </p:txBody>
      </p:sp>
      <p:sp>
        <p:nvSpPr>
          <p:cNvPr id="8" name="Freeform 6">
            <a:extLst>
              <a:ext uri="{FF2B5EF4-FFF2-40B4-BE49-F238E27FC236}">
                <a16:creationId xmlns:a16="http://schemas.microsoft.com/office/drawing/2014/main" id="{08443601-3DBF-471E-A4F1-964377F16EB9}"/>
              </a:ext>
            </a:extLst>
          </p:cNvPr>
          <p:cNvSpPr>
            <a:spLocks noChangeAspect="1"/>
          </p:cNvSpPr>
          <p:nvPr/>
        </p:nvSpPr>
        <p:spPr>
          <a:xfrm>
            <a:off x="4693046" y="2270925"/>
            <a:ext cx="2805908" cy="2316149"/>
          </a:xfrm>
          <a:custGeom>
            <a:avLst/>
            <a:gdLst/>
            <a:ahLst/>
            <a:cxnLst/>
            <a:rect l="l" t="t" r="r" b="b"/>
            <a:pathLst>
              <a:path w="5238750" h="4324350">
                <a:moveTo>
                  <a:pt x="0" y="0"/>
                </a:moveTo>
                <a:lnTo>
                  <a:pt x="5238750" y="0"/>
                </a:lnTo>
                <a:lnTo>
                  <a:pt x="5238750" y="4324350"/>
                </a:lnTo>
                <a:lnTo>
                  <a:pt x="0" y="432435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54" r="-54"/>
            </a:stretch>
          </a:blipFill>
        </p:spPr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560A6080-91A6-4823-A437-F2B7559D334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72739" y="312073"/>
            <a:ext cx="1183354" cy="1346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87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1081E2-4799-4B94-B19F-D2AE7F88C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Preparing the proposal / University of Padova</a:t>
            </a:r>
            <a:endParaRPr lang="en-S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91D243-3C88-4637-B5C5-2D26AA4D95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3 month process</a:t>
            </a:r>
          </a:p>
          <a:p>
            <a:r>
              <a:rPr lang="en-US" dirty="0"/>
              <a:t>draft the idea </a:t>
            </a:r>
          </a:p>
          <a:p>
            <a:r>
              <a:rPr lang="en-US" dirty="0"/>
              <a:t>literature search</a:t>
            </a:r>
          </a:p>
          <a:p>
            <a:r>
              <a:rPr lang="en-US" dirty="0"/>
              <a:t>reading other proposal / guidelines</a:t>
            </a:r>
          </a:p>
          <a:p>
            <a:r>
              <a:rPr lang="en-US" dirty="0"/>
              <a:t>regular meetings with supervisor (1 x 2 weeks) – setting the proposal</a:t>
            </a:r>
          </a:p>
          <a:p>
            <a:r>
              <a:rPr lang="en-US" dirty="0"/>
              <a:t>zoom meetings with companies that manufactures lab/chem technologies</a:t>
            </a:r>
          </a:p>
          <a:p>
            <a:r>
              <a:rPr lang="en-US" dirty="0"/>
              <a:t>putting all together</a:t>
            </a:r>
          </a:p>
          <a:p>
            <a:r>
              <a:rPr lang="en-US" dirty="0"/>
              <a:t>review by dr. Stojan </a:t>
            </a:r>
            <a:r>
              <a:rPr lang="en-US" dirty="0" err="1"/>
              <a:t>Sorčan</a:t>
            </a:r>
            <a:r>
              <a:rPr lang="en-US" dirty="0"/>
              <a:t> - Slovenian National Contact Point for MSCA</a:t>
            </a:r>
          </a:p>
          <a:p>
            <a:r>
              <a:rPr lang="en-US" dirty="0"/>
              <a:t>Total score: 86.80% (Threshold: 70/100.00)</a:t>
            </a:r>
            <a:endParaRPr lang="en-SI" dirty="0"/>
          </a:p>
        </p:txBody>
      </p:sp>
    </p:spTree>
    <p:extLst>
      <p:ext uri="{BB962C8B-B14F-4D97-AF65-F5344CB8AC3E}">
        <p14:creationId xmlns:p14="http://schemas.microsoft.com/office/powerpoint/2010/main" val="12433428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BCD7F729-412B-46A3-B493-F340FC529AC4}"/>
              </a:ext>
            </a:extLst>
          </p:cNvPr>
          <p:cNvSpPr txBox="1"/>
          <p:nvPr/>
        </p:nvSpPr>
        <p:spPr>
          <a:xfrm>
            <a:off x="480341" y="3094607"/>
            <a:ext cx="11231318" cy="618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1" algn="ctr">
              <a:lnSpc>
                <a:spcPct val="150000"/>
              </a:lnSpc>
              <a:buClr>
                <a:srgbClr val="529DBA"/>
              </a:buClr>
            </a:pPr>
            <a:r>
              <a:rPr lang="en-GB" sz="2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 for your attention!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52952BC9-D92C-4F07-AB49-988A0047C1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471" y="5662935"/>
            <a:ext cx="2943995" cy="620729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DC1AE4CB-8764-4C20-94AF-B818229EDD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106" y="5714688"/>
            <a:ext cx="2789345" cy="517222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7E1BEAA0-9AC1-4CDC-B8A2-17A0FF0D06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2673" y="5637218"/>
            <a:ext cx="2301979" cy="594692"/>
          </a:xfrm>
          <a:prstGeom prst="rect">
            <a:avLst/>
          </a:prstGeom>
        </p:spPr>
      </p:pic>
      <p:sp>
        <p:nvSpPr>
          <p:cNvPr id="9" name="PoljeZBesedilom 8">
            <a:extLst>
              <a:ext uri="{FF2B5EF4-FFF2-40B4-BE49-F238E27FC236}">
                <a16:creationId xmlns:a16="http://schemas.microsoft.com/office/drawing/2014/main" id="{9EAEBC80-3C89-487F-A45A-68B4ADC93E60}"/>
              </a:ext>
            </a:extLst>
          </p:cNvPr>
          <p:cNvSpPr txBox="1"/>
          <p:nvPr/>
        </p:nvSpPr>
        <p:spPr>
          <a:xfrm>
            <a:off x="1019471" y="6379211"/>
            <a:ext cx="1034623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GB" sz="1200" dirty="0">
                <a:solidFill>
                  <a:srgbClr val="80808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</a:rPr>
              <a:t>The event is organised within the framework of the project KRPAN </a:t>
            </a:r>
            <a:r>
              <a:rPr lang="sl-SI" sz="1200" dirty="0">
                <a:solidFill>
                  <a:srgbClr val="80808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</a:rPr>
              <a:t>– </a:t>
            </a:r>
            <a:r>
              <a:rPr lang="en-GB" sz="1200" dirty="0">
                <a:solidFill>
                  <a:srgbClr val="80808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</a:rPr>
              <a:t>Strengthening Research Support and Activities for Progress in European Research Projects, co-funded by the Republic of Slovenia, the Ministry of Higher Education, Science and Innovation, and the European Union </a:t>
            </a:r>
            <a:r>
              <a:rPr lang="sl-SI" sz="1200" dirty="0">
                <a:solidFill>
                  <a:srgbClr val="80808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</a:rPr>
              <a:t>–</a:t>
            </a:r>
            <a:r>
              <a:rPr lang="en-GB" sz="1200" dirty="0">
                <a:solidFill>
                  <a:srgbClr val="80808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</a:rPr>
              <a:t> </a:t>
            </a:r>
            <a:r>
              <a:rPr lang="en-GB" sz="1200" dirty="0" err="1">
                <a:solidFill>
                  <a:srgbClr val="80808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</a:rPr>
              <a:t>NextGenerationEU</a:t>
            </a:r>
            <a:r>
              <a:rPr lang="en-GB" sz="1200" dirty="0">
                <a:solidFill>
                  <a:srgbClr val="80808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</a:rPr>
              <a:t>.</a:t>
            </a:r>
            <a:endParaRPr lang="sl-SI" sz="1200" dirty="0"/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5BB78450-1D75-4B89-8A09-B8FDC6A74BA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6570" y="57750"/>
            <a:ext cx="2589360" cy="1294680"/>
          </a:xfrm>
          <a:prstGeom prst="rect">
            <a:avLst/>
          </a:prstGeom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ECA6EB8B-5398-4DDF-9FF8-F20CEE7C17A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472739" y="312073"/>
            <a:ext cx="1183354" cy="1346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6031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57A199B-EF7B-4C65-B936-B1BF71945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evaluation – part I</a:t>
            </a:r>
            <a:endParaRPr lang="sl-SI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75B2914-1AC6-491A-AF9B-3CA097CC10BF}"/>
              </a:ext>
            </a:extLst>
          </p:cNvPr>
          <p:cNvSpPr/>
          <p:nvPr/>
        </p:nvSpPr>
        <p:spPr>
          <a:xfrm>
            <a:off x="2643728" y="1814182"/>
            <a:ext cx="12747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ambitious</a:t>
            </a:r>
            <a:endParaRPr lang="en-SI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425FF79-37C4-45F8-8121-E80AC267F0A9}"/>
              </a:ext>
            </a:extLst>
          </p:cNvPr>
          <p:cNvSpPr/>
          <p:nvPr/>
        </p:nvSpPr>
        <p:spPr>
          <a:xfrm>
            <a:off x="4759156" y="2286553"/>
            <a:ext cx="1633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methodology</a:t>
            </a:r>
            <a:endParaRPr lang="en-SI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8DCE343-CF6B-448E-815B-6F0F8114B2BD}"/>
              </a:ext>
            </a:extLst>
          </p:cNvPr>
          <p:cNvSpPr/>
          <p:nvPr/>
        </p:nvSpPr>
        <p:spPr>
          <a:xfrm>
            <a:off x="3309444" y="3635240"/>
            <a:ext cx="9541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gender</a:t>
            </a:r>
            <a:endParaRPr lang="en-SI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685F442-C372-43B6-AB16-79CEB7818A89}"/>
              </a:ext>
            </a:extLst>
          </p:cNvPr>
          <p:cNvSpPr/>
          <p:nvPr/>
        </p:nvSpPr>
        <p:spPr>
          <a:xfrm>
            <a:off x="8031517" y="2720788"/>
            <a:ext cx="25186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supervision, training </a:t>
            </a:r>
            <a:endParaRPr lang="en-SI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F9AB088-6B40-4A66-B62D-A4D8AA52D3C6}"/>
              </a:ext>
            </a:extLst>
          </p:cNvPr>
          <p:cNvSpPr/>
          <p:nvPr/>
        </p:nvSpPr>
        <p:spPr>
          <a:xfrm>
            <a:off x="5247989" y="4692096"/>
            <a:ext cx="42627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researcher’s professional experience</a:t>
            </a:r>
            <a:endParaRPr lang="en-SI" dirty="0"/>
          </a:p>
        </p:txBody>
      </p:sp>
    </p:spTree>
    <p:extLst>
      <p:ext uri="{BB962C8B-B14F-4D97-AF65-F5344CB8AC3E}">
        <p14:creationId xmlns:p14="http://schemas.microsoft.com/office/powerpoint/2010/main" val="288559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57A199B-EF7B-4C65-B936-B1BF71945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evaluation - Strengths</a:t>
            </a:r>
            <a:endParaRPr lang="sl-SI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EE95ECB-4289-475E-9B5E-BB3C8BD13C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i="1" dirty="0"/>
              <a:t>the proposal addresses an important age-associated process that is highly relevant for the general population</a:t>
            </a:r>
          </a:p>
          <a:p>
            <a:r>
              <a:rPr lang="en-US" i="1" dirty="0"/>
              <a:t>the need for this type of research is clearly formulated and explained</a:t>
            </a:r>
          </a:p>
          <a:p>
            <a:r>
              <a:rPr lang="en-US" i="1" dirty="0"/>
              <a:t>therefore, the scientific, societal, and economic impact of the research is well demonstrated, even beyond the </a:t>
            </a:r>
            <a:r>
              <a:rPr lang="it-IT" i="1" dirty="0"/>
              <a:t>duration of the action</a:t>
            </a:r>
          </a:p>
          <a:p>
            <a:endParaRPr lang="en-US" u="sng" dirty="0"/>
          </a:p>
          <a:p>
            <a:r>
              <a:rPr lang="en-US" i="1" dirty="0">
                <a:solidFill>
                  <a:schemeClr val="tx1"/>
                </a:solidFill>
              </a:rPr>
              <a:t>*</a:t>
            </a:r>
            <a:r>
              <a:rPr lang="en-US" u="sng" dirty="0">
                <a:solidFill>
                  <a:schemeClr val="tx1"/>
                </a:solidFill>
              </a:rPr>
              <a:t>add important EU initiative, legislation, priority </a:t>
            </a:r>
          </a:p>
          <a:p>
            <a:endParaRPr lang="en-US" u="sng" dirty="0"/>
          </a:p>
        </p:txBody>
      </p:sp>
    </p:spTree>
    <p:extLst>
      <p:ext uri="{BB962C8B-B14F-4D97-AF65-F5344CB8AC3E}">
        <p14:creationId xmlns:p14="http://schemas.microsoft.com/office/powerpoint/2010/main" val="30180609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57A199B-EF7B-4C65-B936-B1BF71945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evaluation - Strengths</a:t>
            </a:r>
            <a:endParaRPr lang="sl-SI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EE95ECB-4289-475E-9B5E-BB3C8BD13C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280647" cy="4351338"/>
          </a:xfrm>
        </p:spPr>
        <p:txBody>
          <a:bodyPr/>
          <a:lstStyle/>
          <a:p>
            <a:r>
              <a:rPr lang="en-US" i="1" dirty="0"/>
              <a:t>the research objectives are well identifiable, achievable, measurable, and verifiable.</a:t>
            </a:r>
          </a:p>
          <a:p>
            <a:endParaRPr lang="en-US" i="1" dirty="0"/>
          </a:p>
          <a:p>
            <a:r>
              <a:rPr lang="en-US" dirty="0">
                <a:solidFill>
                  <a:schemeClr val="tx1"/>
                </a:solidFill>
              </a:rPr>
              <a:t>start from the main objectives and associate the tasks accordingly through entire proposal</a:t>
            </a:r>
          </a:p>
          <a:p>
            <a:endParaRPr lang="sl-SI" u="sng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3141040-1783-4361-99B6-7AA892327D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4538" y="2053217"/>
            <a:ext cx="5097544" cy="1979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0459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57A199B-EF7B-4C65-B936-B1BF71945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evaluation - Strengths</a:t>
            </a:r>
            <a:endParaRPr lang="sl-SI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EE95ECB-4289-475E-9B5E-BB3C8BD13C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the planned research is interdisciplinary since it combines electrophysiology, biochemistry, molecular biology, and bioinformatics to create a comprehensive insight into the pathophysiology of sarcopenia.</a:t>
            </a:r>
          </a:p>
          <a:p>
            <a:r>
              <a:rPr lang="en-US" i="1" dirty="0"/>
              <a:t>the gender dimension of the research topic is duly acknowledged and discussed, and the experimental design is properly taken into account.</a:t>
            </a:r>
          </a:p>
          <a:p>
            <a:endParaRPr lang="en-US" i="1" dirty="0"/>
          </a:p>
          <a:p>
            <a:r>
              <a:rPr lang="en-US" u="sng" dirty="0">
                <a:solidFill>
                  <a:schemeClr val="tx1"/>
                </a:solidFill>
              </a:rPr>
              <a:t>gender dimension – design based – or explained</a:t>
            </a:r>
            <a:endParaRPr lang="en-US" i="1" dirty="0"/>
          </a:p>
          <a:p>
            <a:pPr marL="0" indent="0">
              <a:buNone/>
            </a:pPr>
            <a:endParaRPr lang="en-US" u="sng" dirty="0"/>
          </a:p>
        </p:txBody>
      </p:sp>
    </p:spTree>
    <p:extLst>
      <p:ext uri="{BB962C8B-B14F-4D97-AF65-F5344CB8AC3E}">
        <p14:creationId xmlns:p14="http://schemas.microsoft.com/office/powerpoint/2010/main" val="32130935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57A199B-EF7B-4C65-B936-B1BF71945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evaluation - Strengths</a:t>
            </a:r>
            <a:endParaRPr lang="sl-SI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EE95ECB-4289-475E-9B5E-BB3C8BD13C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i="1" dirty="0"/>
              <a:t>open science practices are very well detailed and include early sharing of results on public platforms and </a:t>
            </a:r>
            <a:r>
              <a:rPr lang="it-IT" i="1" dirty="0"/>
              <a:t>repositories.</a:t>
            </a:r>
          </a:p>
          <a:p>
            <a:endParaRPr lang="it-IT" sz="1100" i="1" dirty="0"/>
          </a:p>
          <a:p>
            <a:r>
              <a:rPr lang="it-IT" u="sng" dirty="0">
                <a:solidFill>
                  <a:schemeClr val="tx1"/>
                </a:solidFill>
              </a:rPr>
              <a:t>Findability</a:t>
            </a:r>
            <a:r>
              <a:rPr lang="it-IT" dirty="0">
                <a:solidFill>
                  <a:schemeClr val="tx1"/>
                </a:solidFill>
              </a:rPr>
              <a:t>: thematic repositories (GitHub–Zenodo integration, </a:t>
            </a:r>
            <a:r>
              <a:rPr lang="en-US" dirty="0">
                <a:solidFill>
                  <a:schemeClr val="tx1"/>
                </a:solidFill>
              </a:rPr>
              <a:t>open public repositories (e.g., NCBI's </a:t>
            </a:r>
            <a:r>
              <a:rPr lang="en-US" dirty="0" err="1">
                <a:solidFill>
                  <a:schemeClr val="tx1"/>
                </a:solidFill>
              </a:rPr>
              <a:t>dbGaP</a:t>
            </a:r>
            <a:r>
              <a:rPr lang="en-US" dirty="0">
                <a:solidFill>
                  <a:schemeClr val="tx1"/>
                </a:solidFill>
              </a:rPr>
              <a:t>) </a:t>
            </a:r>
          </a:p>
          <a:p>
            <a:r>
              <a:rPr lang="en-US" dirty="0">
                <a:solidFill>
                  <a:schemeClr val="tx1"/>
                </a:solidFill>
              </a:rPr>
              <a:t>…, the naming of the files, the folder structure, the storage location and the use of the research data files will be determined…</a:t>
            </a:r>
            <a:endParaRPr lang="it-IT" dirty="0">
              <a:solidFill>
                <a:schemeClr val="tx1"/>
              </a:solidFill>
            </a:endParaRPr>
          </a:p>
          <a:p>
            <a:endParaRPr lang="it-IT" sz="1100" dirty="0">
              <a:solidFill>
                <a:schemeClr val="tx1"/>
              </a:solidFill>
            </a:endParaRPr>
          </a:p>
          <a:p>
            <a:r>
              <a:rPr lang="it-IT" u="sng" dirty="0">
                <a:solidFill>
                  <a:schemeClr val="tx1"/>
                </a:solidFill>
              </a:rPr>
              <a:t>Accessibility</a:t>
            </a:r>
            <a:r>
              <a:rPr lang="it-IT" dirty="0">
                <a:solidFill>
                  <a:schemeClr val="tx1"/>
                </a:solidFill>
              </a:rPr>
              <a:t>: open by default </a:t>
            </a:r>
          </a:p>
          <a:p>
            <a:endParaRPr lang="it-IT" sz="1100" dirty="0">
              <a:solidFill>
                <a:schemeClr val="tx1"/>
              </a:solidFill>
            </a:endParaRPr>
          </a:p>
          <a:p>
            <a:r>
              <a:rPr lang="it-IT" u="sng" dirty="0">
                <a:solidFill>
                  <a:schemeClr val="tx1"/>
                </a:solidFill>
              </a:rPr>
              <a:t>Interoperability</a:t>
            </a:r>
            <a:r>
              <a:rPr lang="it-IT" dirty="0">
                <a:solidFill>
                  <a:schemeClr val="tx1"/>
                </a:solidFill>
              </a:rPr>
              <a:t>: (meta) data standards – e. g. </a:t>
            </a:r>
            <a:r>
              <a:rPr lang="en-US" dirty="0" err="1">
                <a:solidFill>
                  <a:schemeClr val="tx1"/>
                </a:solidFill>
              </a:rPr>
              <a:t>MIxS</a:t>
            </a:r>
            <a:r>
              <a:rPr lang="en-US" dirty="0">
                <a:solidFill>
                  <a:schemeClr val="tx1"/>
                </a:solidFill>
              </a:rPr>
              <a:t> (family of standards for genomic information)</a:t>
            </a:r>
          </a:p>
          <a:p>
            <a:endParaRPr lang="it-IT" sz="1100" dirty="0">
              <a:solidFill>
                <a:schemeClr val="tx1"/>
              </a:solidFill>
            </a:endParaRPr>
          </a:p>
          <a:p>
            <a:r>
              <a:rPr lang="it-IT" u="sng" dirty="0">
                <a:solidFill>
                  <a:schemeClr val="tx1"/>
                </a:solidFill>
              </a:rPr>
              <a:t>Reusability</a:t>
            </a:r>
            <a:r>
              <a:rPr lang="it-IT" dirty="0">
                <a:solidFill>
                  <a:schemeClr val="tx1"/>
                </a:solidFill>
              </a:rPr>
              <a:t>: </a:t>
            </a:r>
            <a:r>
              <a:rPr lang="en-US" dirty="0">
                <a:solidFill>
                  <a:schemeClr val="tx1"/>
                </a:solidFill>
              </a:rPr>
              <a:t>open data and ensure compliance with licensing for research data</a:t>
            </a:r>
          </a:p>
        </p:txBody>
      </p:sp>
    </p:spTree>
    <p:extLst>
      <p:ext uri="{BB962C8B-B14F-4D97-AF65-F5344CB8AC3E}">
        <p14:creationId xmlns:p14="http://schemas.microsoft.com/office/powerpoint/2010/main" val="600330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57A199B-EF7B-4C65-B936-B1BF71945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evaluation - Strengths</a:t>
            </a:r>
            <a:endParaRPr lang="sl-SI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EE95ECB-4289-475E-9B5E-BB3C8BD13C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i="1" dirty="0"/>
              <a:t>The </a:t>
            </a:r>
            <a:r>
              <a:rPr lang="en-US" i="1" dirty="0">
                <a:solidFill>
                  <a:schemeClr val="tx1"/>
                </a:solidFill>
              </a:rPr>
              <a:t>supervisor is an experienced scientist </a:t>
            </a:r>
            <a:r>
              <a:rPr lang="en-US" i="1" dirty="0"/>
              <a:t>in the research field and has an excellent record of publications, </a:t>
            </a:r>
            <a:r>
              <a:rPr lang="en-US" i="1" dirty="0">
                <a:solidFill>
                  <a:schemeClr val="tx1"/>
                </a:solidFill>
              </a:rPr>
              <a:t>international visibility</a:t>
            </a:r>
            <a:r>
              <a:rPr lang="en-US" i="1" dirty="0"/>
              <a:t>, and successful mentoring of advanced and early-stage researchers.</a:t>
            </a:r>
          </a:p>
          <a:p>
            <a:r>
              <a:rPr lang="en-US" i="1" dirty="0"/>
              <a:t>Training activities offered by the host are varied and optimally organized to further shape the expertise of the researcher through hands-on experimental activities, and the acquisition of new soft skills (including grant writing). Planned </a:t>
            </a:r>
            <a:r>
              <a:rPr lang="en-US" i="1" dirty="0">
                <a:solidFill>
                  <a:schemeClr val="tx1"/>
                </a:solidFill>
              </a:rPr>
              <a:t>interactions with other specialists at the host institution</a:t>
            </a:r>
            <a:r>
              <a:rPr lang="en-US" i="1" dirty="0"/>
              <a:t> will improve significantly the credibility of the training plan.</a:t>
            </a:r>
          </a:p>
          <a:p>
            <a:r>
              <a:rPr lang="en-US" i="1" dirty="0"/>
              <a:t>The researcher is already experienced in various scientific domains relevant to the proposal. </a:t>
            </a:r>
          </a:p>
          <a:p>
            <a:r>
              <a:rPr lang="en-US" i="1" dirty="0"/>
              <a:t>They have also acquired </a:t>
            </a:r>
            <a:r>
              <a:rPr lang="en-US" i="1" dirty="0">
                <a:solidFill>
                  <a:schemeClr val="tx1"/>
                </a:solidFill>
              </a:rPr>
              <a:t>previous experience in mentoring </a:t>
            </a:r>
            <a:r>
              <a:rPr lang="en-US" i="1" dirty="0"/>
              <a:t>young students.</a:t>
            </a:r>
          </a:p>
          <a:p>
            <a:r>
              <a:rPr lang="en-US" i="1" dirty="0"/>
              <a:t>The researcher has a good publication record, including </a:t>
            </a:r>
            <a:r>
              <a:rPr lang="en-US" i="1" dirty="0">
                <a:solidFill>
                  <a:schemeClr val="tx1"/>
                </a:solidFill>
              </a:rPr>
              <a:t>first-author</a:t>
            </a:r>
            <a:r>
              <a:rPr lang="en-US" i="1" dirty="0"/>
              <a:t> publications in high-quality journals, </a:t>
            </a:r>
            <a:r>
              <a:rPr lang="it-IT" i="1" dirty="0"/>
              <a:t>and participation in international scientific conferences.</a:t>
            </a:r>
            <a:endParaRPr lang="en-US" u="sng" dirty="0"/>
          </a:p>
        </p:txBody>
      </p:sp>
    </p:spTree>
    <p:extLst>
      <p:ext uri="{BB962C8B-B14F-4D97-AF65-F5344CB8AC3E}">
        <p14:creationId xmlns:p14="http://schemas.microsoft.com/office/powerpoint/2010/main" val="26162475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9E336D5-9059-4EA8-8DC4-C534FA1EA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evaluation - Weaknesses</a:t>
            </a:r>
            <a:endParaRPr lang="sl-SI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E17C568-9182-4581-BA8D-5CEF9BF262B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i="1" dirty="0"/>
              <a:t>the innovative and ambitious aspects of the research objectives are, in part, reduced by the review of the literature, </a:t>
            </a:r>
          </a:p>
          <a:p>
            <a:r>
              <a:rPr lang="en-US" i="1" dirty="0"/>
              <a:t>which does not sufficiently take into account recent and relevant studies performed on human</a:t>
            </a:r>
          </a:p>
          <a:p>
            <a:r>
              <a:rPr lang="en-US" i="1" dirty="0"/>
              <a:t>that address similar questions and use comparable approaches</a:t>
            </a:r>
            <a:endParaRPr lang="sl-SI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C03105A-E13D-4CDA-94DA-0C7D40910FC5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it-IT" u="sng" dirty="0">
                <a:solidFill>
                  <a:schemeClr val="tx1"/>
                </a:solidFill>
              </a:rPr>
              <a:t>Comment on existing literature!</a:t>
            </a:r>
            <a:endParaRPr lang="sl-SI" u="sng" dirty="0">
              <a:solidFill>
                <a:schemeClr val="tx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8C7A32C-B4BD-FC22-9B4C-F2B4EF5A6FE4}"/>
              </a:ext>
            </a:extLst>
          </p:cNvPr>
          <p:cNvSpPr txBox="1">
            <a:spLocks/>
          </p:cNvSpPr>
          <p:nvPr/>
        </p:nvSpPr>
        <p:spPr>
          <a:xfrm>
            <a:off x="6096000" y="1720643"/>
            <a:ext cx="5257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529DBA"/>
              </a:buClr>
            </a:pPr>
            <a:endParaRPr lang="en-SI" sz="17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FC21E14-7DFD-4CFA-9E96-117AA75E16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2609" y="2413304"/>
            <a:ext cx="5183188" cy="1581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4783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rgbClr val="34849B"/>
      </a:dk1>
      <a:lt1>
        <a:srgbClr val="FFFFFF"/>
      </a:lt1>
      <a:dk2>
        <a:srgbClr val="66952E"/>
      </a:dk2>
      <a:lt2>
        <a:srgbClr val="FFFFFF"/>
      </a:lt2>
      <a:accent1>
        <a:srgbClr val="555554"/>
      </a:accent1>
      <a:accent2>
        <a:srgbClr val="F1D379"/>
      </a:accent2>
      <a:accent3>
        <a:srgbClr val="BBD487"/>
      </a:accent3>
      <a:accent4>
        <a:srgbClr val="D5CB85"/>
      </a:accent4>
      <a:accent5>
        <a:srgbClr val="ACCFD8"/>
      </a:accent5>
      <a:accent6>
        <a:srgbClr val="E1F0D8"/>
      </a:accent6>
      <a:hlink>
        <a:srgbClr val="6AC7BE"/>
      </a:hlink>
      <a:folHlink>
        <a:srgbClr val="816038"/>
      </a:folHlink>
    </a:clrScheme>
    <a:fontScheme name="KRPAN_font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F742EF911003D042BFC3561DC36257A4" ma:contentTypeVersion="0" ma:contentTypeDescription="Ustvari nov dokument." ma:contentTypeScope="" ma:versionID="f84125d8883165a5d949a803799e7bd0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bc75116dd7c71a50cbc6f7894763aba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Vrsta vsebine"/>
        <xsd:element ref="dc:title" minOccurs="0" maxOccurs="1" ma:index="4" ma:displayName="Naslov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C2896F6-B4EA-401D-9FCE-D8B13395CB90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992607DE-6FC8-4B1F-B8B8-2784387EF3E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5D1F210-6561-40C5-A14B-434509539F4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6867</TotalTime>
  <Words>1118</Words>
  <Application>Microsoft Office PowerPoint</Application>
  <PresentationFormat>Širokozaslonsko</PresentationFormat>
  <Paragraphs>125</Paragraphs>
  <Slides>20</Slides>
  <Notes>19</Notes>
  <HiddenSlides>0</HiddenSlides>
  <MMClips>0</MMClips>
  <ScaleCrop>false</ScaleCrop>
  <HeadingPairs>
    <vt:vector size="6" baseType="variant">
      <vt:variant>
        <vt:lpstr>Uporabljene pisave</vt:lpstr>
      </vt:variant>
      <vt:variant>
        <vt:i4>5</vt:i4>
      </vt:variant>
      <vt:variant>
        <vt:lpstr>Tema</vt:lpstr>
      </vt:variant>
      <vt:variant>
        <vt:i4>1</vt:i4>
      </vt:variant>
      <vt:variant>
        <vt:lpstr>Naslovi diapozitivov</vt:lpstr>
      </vt:variant>
      <vt:variant>
        <vt:i4>20</vt:i4>
      </vt:variant>
    </vt:vector>
  </HeadingPairs>
  <TitlesOfParts>
    <vt:vector size="26" baseType="lpstr">
      <vt:lpstr>Arial</vt:lpstr>
      <vt:lpstr>Arial Unicode MS</vt:lpstr>
      <vt:lpstr>Calibri</vt:lpstr>
      <vt:lpstr>Calibri Light</vt:lpstr>
      <vt:lpstr>FreeSerifBold-Identity-H</vt:lpstr>
      <vt:lpstr>Office Theme</vt:lpstr>
      <vt:lpstr>Neuromuscular impairment and transcriptomic profile of sarcopenic muscle in humans</vt:lpstr>
      <vt:lpstr>Preparing the proposal / University of Padova</vt:lpstr>
      <vt:lpstr>Project evaluation – part I</vt:lpstr>
      <vt:lpstr>Project evaluation - Strengths</vt:lpstr>
      <vt:lpstr>Project evaluation - Strengths</vt:lpstr>
      <vt:lpstr>Project evaluation - Strengths</vt:lpstr>
      <vt:lpstr>Project evaluation - Strengths</vt:lpstr>
      <vt:lpstr>Project evaluation - Strengths</vt:lpstr>
      <vt:lpstr>Project evaluation - Weaknesses</vt:lpstr>
      <vt:lpstr>Project evaluation - Weaknesses</vt:lpstr>
      <vt:lpstr>Project evaluation – part II</vt:lpstr>
      <vt:lpstr>Project evaluation - Strengths</vt:lpstr>
      <vt:lpstr>Project evaluation - Strengths</vt:lpstr>
      <vt:lpstr>Project evaluation - Weaknesses</vt:lpstr>
      <vt:lpstr>Project evaluation – part III</vt:lpstr>
      <vt:lpstr>Project evaluation - Strengths</vt:lpstr>
      <vt:lpstr>Project evaluation - Strengths</vt:lpstr>
      <vt:lpstr>Project evaluation - Weaknesses</vt:lpstr>
      <vt:lpstr>PowerPointova predstavitev</vt:lpstr>
      <vt:lpstr>PowerPointova predstavitev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Strokovna podpora prijavam na razpise ERC na Institutu “Jožef Stefan”</dc:title>
  <dc:creator>Microsoft Office User</dc:creator>
  <cp:lastModifiedBy>Andreja Pobega Bizjak</cp:lastModifiedBy>
  <cp:revision>83</cp:revision>
  <dcterms:created xsi:type="dcterms:W3CDTF">2023-05-25T08:28:33Z</dcterms:created>
  <dcterms:modified xsi:type="dcterms:W3CDTF">2026-04-28T11:25:51Z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0x010100F742EF911003D042BFC3561DC36257A4</vt:lpwstr>
  </property>
</Properties>
</file>